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handoutMasterIdLst>
    <p:handoutMasterId r:id="rId35"/>
  </p:handoutMasterIdLst>
  <p:sldIdLst>
    <p:sldId id="256" r:id="rId2"/>
    <p:sldId id="287" r:id="rId3"/>
    <p:sldId id="261" r:id="rId4"/>
    <p:sldId id="285" r:id="rId5"/>
    <p:sldId id="271" r:id="rId6"/>
    <p:sldId id="281" r:id="rId7"/>
    <p:sldId id="280" r:id="rId8"/>
    <p:sldId id="282" r:id="rId9"/>
    <p:sldId id="291" r:id="rId10"/>
    <p:sldId id="283" r:id="rId11"/>
    <p:sldId id="290" r:id="rId12"/>
    <p:sldId id="268" r:id="rId13"/>
    <p:sldId id="288" r:id="rId14"/>
    <p:sldId id="289" r:id="rId15"/>
    <p:sldId id="286" r:id="rId16"/>
    <p:sldId id="275" r:id="rId17"/>
    <p:sldId id="276" r:id="rId18"/>
    <p:sldId id="269" r:id="rId19"/>
    <p:sldId id="272" r:id="rId20"/>
    <p:sldId id="277" r:id="rId21"/>
    <p:sldId id="259" r:id="rId22"/>
    <p:sldId id="266" r:id="rId23"/>
    <p:sldId id="273" r:id="rId24"/>
    <p:sldId id="274" r:id="rId25"/>
    <p:sldId id="278" r:id="rId26"/>
    <p:sldId id="279" r:id="rId27"/>
    <p:sldId id="260" r:id="rId28"/>
    <p:sldId id="264" r:id="rId29"/>
    <p:sldId id="265" r:id="rId30"/>
    <p:sldId id="267" r:id="rId31"/>
    <p:sldId id="262" r:id="rId32"/>
    <p:sldId id="263"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2"/>
    <p:restoredTop sz="86538"/>
  </p:normalViewPr>
  <p:slideViewPr>
    <p:cSldViewPr snapToGrid="0" snapToObjects="1">
      <p:cViewPr>
        <p:scale>
          <a:sx n="100" d="100"/>
          <a:sy n="100" d="100"/>
        </p:scale>
        <p:origin x="1200" y="-504"/>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通過時間を検証することができた。複数の交差点から構成される都市空間のモデルを作成し検証することと，直進右折左折別の通過時間の計測を行うことが今後の課題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計算量が膨大となるため，異なる抽象レベルでの階層的なモデルを作成し，検証手法を検討したい．今回のモデルは中規模モデルにあたり，都市空間における車両群の検証を行う大規模モデル，通過時間に関わる加速度を考慮した小規模なモデルを考えたい．</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9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437574"/>
            <a:ext cx="8037544" cy="937259"/>
          </a:xfrm>
        </p:spPr>
        <p:txBody>
          <a:bodyPr>
            <a:normAutofit fontScale="92500" lnSpcReduction="20000"/>
          </a:bodyPr>
          <a:lstStyle/>
          <a:p>
            <a:pPr algn="r"/>
            <a:r>
              <a:rPr lang="ja-JP" altLang="en-US" sz="1600">
                <a:solidFill>
                  <a:schemeClr val="bg1"/>
                </a:solidFill>
              </a:rPr>
              <a:t>情報システム工学専攻</a:t>
            </a:r>
            <a:endParaRPr lang="en-US" altLang="ja-JP" sz="1600" dirty="0">
              <a:solidFill>
                <a:schemeClr val="bg1"/>
              </a:solidFill>
            </a:endParaRPr>
          </a:p>
          <a:p>
            <a:pPr algn="r"/>
            <a:r>
              <a:rPr lang="ja-JP" altLang="en-US" sz="1600">
                <a:solidFill>
                  <a:schemeClr val="bg1"/>
                </a:solidFill>
              </a:rPr>
              <a:t>中村研究室</a:t>
            </a:r>
            <a:endParaRPr lang="en-US" altLang="ja-JP" sz="1600" dirty="0">
              <a:solidFill>
                <a:schemeClr val="bg1"/>
              </a:solidFill>
            </a:endParaRPr>
          </a:p>
          <a:p>
            <a:pPr algn="r"/>
            <a:r>
              <a:rPr lang="ja-JP" altLang="en-US" sz="16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rotWithShape="1">
          <a:blip r:embed="rId3"/>
          <a:srcRect l="17071" r="14555" b="5630"/>
          <a:stretch/>
        </p:blipFill>
        <p:spPr>
          <a:xfrm>
            <a:off x="5809736" y="2804160"/>
            <a:ext cx="2865952"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r>
              <a:rPr lang="ja-JP" altLang="en-US" sz="2000"/>
              <a:t>可能な遷移から求める条件が正しいか確認できる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a:blip r:embed="rId2"/>
          <a:stretch>
            <a:fillRect/>
          </a:stretch>
        </p:blipFill>
        <p:spPr>
          <a:xfrm>
            <a:off x="3473794" y="1899920"/>
            <a:ext cx="5670206" cy="3855636"/>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rotWithShape="1">
          <a:blip r:embed="rId3"/>
          <a:srcRect l="17071" r="14555" b="5630"/>
          <a:stretch/>
        </p:blipFill>
        <p:spPr>
          <a:xfrm>
            <a:off x="581192" y="3556000"/>
            <a:ext cx="2583497" cy="2674334"/>
          </a:xfrm>
          <a:prstGeom prst="rect">
            <a:avLst/>
          </a:prstGeom>
        </p:spPr>
      </p:pic>
      <p:sp>
        <p:nvSpPr>
          <p:cNvPr id="12" name="曲折矢印 11">
            <a:extLst>
              <a:ext uri="{FF2B5EF4-FFF2-40B4-BE49-F238E27FC236}">
                <a16:creationId xmlns:a16="http://schemas.microsoft.com/office/drawing/2014/main" id="{710B7F36-5B3F-3F4F-BE1A-82BF9AE60DC7}"/>
              </a:ext>
            </a:extLst>
          </p:cNvPr>
          <p:cNvSpPr/>
          <p:nvPr/>
        </p:nvSpPr>
        <p:spPr>
          <a:xfrm flipH="1">
            <a:off x="1091281" y="5034985"/>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0AB187F4-3E7A-D840-AA54-B6CB90C88673}"/>
              </a:ext>
            </a:extLst>
          </p:cNvPr>
          <p:cNvSpPr/>
          <p:nvPr/>
        </p:nvSpPr>
        <p:spPr>
          <a:xfrm rot="16200000">
            <a:off x="1545663" y="389739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495332" y="5019787"/>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174F15-0B7C-2648-8415-489A3547FB36}"/>
              </a:ext>
            </a:extLst>
          </p:cNvPr>
          <p:cNvSpPr/>
          <p:nvPr/>
        </p:nvSpPr>
        <p:spPr>
          <a:xfrm rot="2360576">
            <a:off x="1771193" y="4735651"/>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a:xfrm>
            <a:off x="581192" y="1923203"/>
            <a:ext cx="7989752" cy="3017097"/>
          </a:xfrm>
        </p:spPr>
        <p:txBody>
          <a:bodyPr/>
          <a:lstStyle/>
          <a:p>
            <a:r>
              <a:rPr lang="ja-JP" altLang="en-US"/>
              <a:t>単一の交差点における車両の挙動をモデル化し検証した</a:t>
            </a:r>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endParaRPr lang="en-US" altLang="ja-JP" dirty="0"/>
          </a:p>
          <a:p>
            <a:r>
              <a:rPr lang="ja-JP" altLang="en-US"/>
              <a:t>他の検証ツールや，大規模シミュレーションなどを用いて多角的にアルゴリズムの検証手法を検討したい</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6" name="正方形/長方形 5">
            <a:extLst>
              <a:ext uri="{FF2B5EF4-FFF2-40B4-BE49-F238E27FC236}">
                <a16:creationId xmlns:a16="http://schemas.microsoft.com/office/drawing/2014/main" id="{6ACCC3B4-A340-7747-9DD4-5DDC71C886DA}"/>
              </a:ext>
            </a:extLst>
          </p:cNvPr>
          <p:cNvSpPr/>
          <p:nvPr/>
        </p:nvSpPr>
        <p:spPr>
          <a:xfrm>
            <a:off x="1787692" y="4684700"/>
            <a:ext cx="1689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都市空間の画像</a:t>
            </a:r>
          </a:p>
        </p:txBody>
      </p:sp>
      <p:sp>
        <p:nvSpPr>
          <p:cNvPr id="7" name="正方形/長方形 6">
            <a:extLst>
              <a:ext uri="{FF2B5EF4-FFF2-40B4-BE49-F238E27FC236}">
                <a16:creationId xmlns:a16="http://schemas.microsoft.com/office/drawing/2014/main" id="{AA9BBF6D-8235-3141-B34F-F3052377C5CD}"/>
              </a:ext>
            </a:extLst>
          </p:cNvPr>
          <p:cNvSpPr/>
          <p:nvPr/>
        </p:nvSpPr>
        <p:spPr>
          <a:xfrm>
            <a:off x="5677294" y="4684700"/>
            <a:ext cx="1689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エンジンとか</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4"/>
            <a:ext cx="7989752" cy="3985895"/>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r>
              <a:rPr kumimoji="1" lang="ja-JP" altLang="en-US" sz="2400"/>
              <a:t>群制御アルゴリズムを形式的に記述し，形式的な検証手法を提案することを目的とする．</a:t>
            </a:r>
            <a:endParaRPr kumimoji="1" lang="en-US" altLang="ja-JP" sz="24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32</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pPr marL="0" indent="0">
              <a:buNone/>
            </a:pPr>
            <a:r>
              <a:rPr lang="ja-JP" altLang="en-US" sz="2400"/>
              <a:t>アルゴリズムが衝突回避を必ず行うことを検証するのにテストのみでは起こり得るすべての状態をテストできたかどうか把握するのが難しい．</a:t>
            </a:r>
            <a:endParaRPr lang="en-US" altLang="ja-JP" sz="2400" dirty="0"/>
          </a:p>
          <a:p>
            <a:pPr marL="0" indent="0">
              <a:buNone/>
            </a:pPr>
            <a:r>
              <a:rPr kumimoji="1" lang="ja-JP" altLang="en-US" sz="2400"/>
              <a:t>したがって，起こり得る状態を網羅的に探索できるモデル検査を用いる．</a:t>
            </a:r>
            <a:endParaRPr kumimoji="1" lang="en-US" altLang="ja-JP" sz="2400" dirty="0"/>
          </a:p>
          <a:p>
            <a:pPr marL="0" indent="0">
              <a:buNone/>
            </a:pPr>
            <a:r>
              <a:rPr lang="ja-JP" altLang="en-US" sz="2400"/>
              <a:t>今回，検証対象が時間的な条件もあることから時間制約の扱えるものを採用する．</a:t>
            </a:r>
            <a:endParaRPr kumimoji="1" lang="ja-JP" altLang="en-US" sz="24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576263" y="4436957"/>
            <a:ext cx="1853051"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FDC9E-F291-BC44-8428-664EE1BE2628}"/>
              </a:ext>
            </a:extLst>
          </p:cNvPr>
          <p:cNvSpPr>
            <a:spLocks noGrp="1"/>
          </p:cNvSpPr>
          <p:nvPr>
            <p:ph type="title"/>
          </p:nvPr>
        </p:nvSpPr>
        <p:spPr/>
        <p:txBody>
          <a:bodyPr/>
          <a:lstStyle/>
          <a:p>
            <a:r>
              <a:rPr lang="ja-JP" altLang="en-US"/>
              <a:t>システム宣言</a:t>
            </a:r>
            <a:endParaRPr kumimoji="1" lang="ja-JP" altLang="en-US"/>
          </a:p>
        </p:txBody>
      </p:sp>
      <p:sp>
        <p:nvSpPr>
          <p:cNvPr id="3" name="コンテンツ プレースホルダー 2">
            <a:extLst>
              <a:ext uri="{FF2B5EF4-FFF2-40B4-BE49-F238E27FC236}">
                <a16:creationId xmlns:a16="http://schemas.microsoft.com/office/drawing/2014/main" id="{3CD93480-ED0C-B74E-B126-46E1295185E4}"/>
              </a:ext>
            </a:extLst>
          </p:cNvPr>
          <p:cNvSpPr>
            <a:spLocks noGrp="1"/>
          </p:cNvSpPr>
          <p:nvPr>
            <p:ph idx="1"/>
          </p:nvPr>
        </p:nvSpPr>
        <p:spPr>
          <a:xfrm>
            <a:off x="581192" y="1935903"/>
            <a:ext cx="7989752" cy="565997"/>
          </a:xfrm>
        </p:spPr>
        <p:txBody>
          <a:bodyPr>
            <a:normAutofit/>
          </a:bodyPr>
          <a:lstStyle/>
          <a:p>
            <a:r>
              <a:rPr lang="ja-JP" altLang="en-US" sz="2000"/>
              <a:t>システム宣言を行い車両インスタンスを生成する．</a:t>
            </a:r>
            <a:endParaRPr kumimoji="1" lang="ja-JP" altLang="en-US" sz="2000"/>
          </a:p>
        </p:txBody>
      </p:sp>
      <p:sp>
        <p:nvSpPr>
          <p:cNvPr id="4" name="スライド番号プレースホルダー 3">
            <a:extLst>
              <a:ext uri="{FF2B5EF4-FFF2-40B4-BE49-F238E27FC236}">
                <a16:creationId xmlns:a16="http://schemas.microsoft.com/office/drawing/2014/main" id="{BE64ABD1-7698-9449-A260-280A90C3F1F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
        <p:nvSpPr>
          <p:cNvPr id="5" name="テキスト ボックス 4">
            <a:extLst>
              <a:ext uri="{FF2B5EF4-FFF2-40B4-BE49-F238E27FC236}">
                <a16:creationId xmlns:a16="http://schemas.microsoft.com/office/drawing/2014/main" id="{D97383FC-9C67-4540-A57C-1BAF35AAEA62}"/>
              </a:ext>
            </a:extLst>
          </p:cNvPr>
          <p:cNvSpPr txBox="1"/>
          <p:nvPr/>
        </p:nvSpPr>
        <p:spPr>
          <a:xfrm>
            <a:off x="576263" y="2806700"/>
            <a:ext cx="2725737" cy="2862322"/>
          </a:xfrm>
          <a:prstGeom prst="rect">
            <a:avLst/>
          </a:prstGeom>
          <a:noFill/>
        </p:spPr>
        <p:txBody>
          <a:bodyPr wrap="square" rtlCol="0">
            <a:spAutoFit/>
          </a:bodyPr>
          <a:lstStyle/>
          <a:p>
            <a:r>
              <a:rPr lang="en-US" altLang="ja-JP" dirty="0"/>
              <a:t>ns = AV(0,1);//straight</a:t>
            </a:r>
          </a:p>
          <a:p>
            <a:r>
              <a:rPr lang="en-US" altLang="ja-JP" dirty="0"/>
              <a:t>we = AV(3,1);//straight</a:t>
            </a:r>
          </a:p>
          <a:p>
            <a:r>
              <a:rPr lang="en-US" altLang="ja-JP" dirty="0" err="1"/>
              <a:t>sn</a:t>
            </a:r>
            <a:r>
              <a:rPr lang="en-US" altLang="ja-JP" dirty="0"/>
              <a:t> = AV(2,1);//straight</a:t>
            </a:r>
          </a:p>
          <a:p>
            <a:r>
              <a:rPr lang="en-US" altLang="ja-JP" dirty="0" err="1"/>
              <a:t>ew</a:t>
            </a:r>
            <a:r>
              <a:rPr lang="en-US" altLang="ja-JP" dirty="0"/>
              <a:t> = AV(1,1);//straight</a:t>
            </a:r>
          </a:p>
          <a:p>
            <a:r>
              <a:rPr lang="en-US" altLang="ja-JP" dirty="0" err="1"/>
              <a:t>sw</a:t>
            </a:r>
            <a:r>
              <a:rPr lang="en-US" altLang="ja-JP" dirty="0"/>
              <a:t> = AV(2,0);//left</a:t>
            </a:r>
          </a:p>
          <a:p>
            <a:r>
              <a:rPr lang="en-US" altLang="ja-JP" dirty="0" err="1"/>
              <a:t>en</a:t>
            </a:r>
            <a:r>
              <a:rPr lang="en-US" altLang="ja-JP" dirty="0"/>
              <a:t> = AV(1,2);//right</a:t>
            </a:r>
          </a:p>
          <a:p>
            <a:r>
              <a:rPr lang="en-US" altLang="ja-JP" dirty="0"/>
              <a:t>sn2 = AV(2,1);//straight</a:t>
            </a:r>
          </a:p>
          <a:p>
            <a:r>
              <a:rPr lang="en-US" altLang="ja-JP" dirty="0"/>
              <a:t>ew2 = AV(1,1);//straight</a:t>
            </a:r>
          </a:p>
          <a:p>
            <a:r>
              <a:rPr lang="en-US" altLang="ja-JP" dirty="0"/>
              <a:t>sw2 = AV(2,0);//left</a:t>
            </a:r>
          </a:p>
          <a:p>
            <a:r>
              <a:rPr lang="en-US" altLang="ja-JP" dirty="0"/>
              <a:t>en2 = AV(1,2);//right</a:t>
            </a:r>
            <a:endParaRPr kumimoji="1" lang="ja-JP" altLang="en-US"/>
          </a:p>
        </p:txBody>
      </p:sp>
      <p:pic>
        <p:nvPicPr>
          <p:cNvPr id="6" name="図 5">
            <a:extLst>
              <a:ext uri="{FF2B5EF4-FFF2-40B4-BE49-F238E27FC236}">
                <a16:creationId xmlns:a16="http://schemas.microsoft.com/office/drawing/2014/main" id="{1AE4440B-9C0E-7248-879C-84DFA3239498}"/>
              </a:ext>
            </a:extLst>
          </p:cNvPr>
          <p:cNvPicPr>
            <a:picLocks noChangeAspect="1"/>
          </p:cNvPicPr>
          <p:nvPr/>
        </p:nvPicPr>
        <p:blipFill rotWithShape="1">
          <a:blip r:embed="rId2"/>
          <a:srcRect l="17071" r="14555" b="5630"/>
          <a:stretch/>
        </p:blipFill>
        <p:spPr>
          <a:xfrm>
            <a:off x="5067299" y="3033713"/>
            <a:ext cx="2960689" cy="3064788"/>
          </a:xfrm>
          <a:prstGeom prst="rect">
            <a:avLst/>
          </a:prstGeom>
        </p:spPr>
      </p:pic>
      <p:sp>
        <p:nvSpPr>
          <p:cNvPr id="7" name="正方形/長方形 6">
            <a:extLst>
              <a:ext uri="{FF2B5EF4-FFF2-40B4-BE49-F238E27FC236}">
                <a16:creationId xmlns:a16="http://schemas.microsoft.com/office/drawing/2014/main" id="{CBBDE82C-D75F-4142-83FA-4E9A608B0EB8}"/>
              </a:ext>
            </a:extLst>
          </p:cNvPr>
          <p:cNvSpPr/>
          <p:nvPr/>
        </p:nvSpPr>
        <p:spPr>
          <a:xfrm>
            <a:off x="6261100" y="2881902"/>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n:0</a:t>
            </a:r>
            <a:endParaRPr kumimoji="1" lang="ja-JP" altLang="en-US"/>
          </a:p>
        </p:txBody>
      </p:sp>
      <p:sp>
        <p:nvSpPr>
          <p:cNvPr id="8" name="正方形/長方形 7">
            <a:extLst>
              <a:ext uri="{FF2B5EF4-FFF2-40B4-BE49-F238E27FC236}">
                <a16:creationId xmlns:a16="http://schemas.microsoft.com/office/drawing/2014/main" id="{A11FA57F-476A-2F42-873A-E787658A515A}"/>
              </a:ext>
            </a:extLst>
          </p:cNvPr>
          <p:cNvSpPr/>
          <p:nvPr/>
        </p:nvSpPr>
        <p:spPr>
          <a:xfrm>
            <a:off x="7928062" y="4389290"/>
            <a:ext cx="515295" cy="353631"/>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e:1</a:t>
            </a:r>
            <a:endParaRPr kumimoji="1" lang="ja-JP" altLang="en-US"/>
          </a:p>
        </p:txBody>
      </p:sp>
      <p:sp>
        <p:nvSpPr>
          <p:cNvPr id="9" name="正方形/長方形 8">
            <a:extLst>
              <a:ext uri="{FF2B5EF4-FFF2-40B4-BE49-F238E27FC236}">
                <a16:creationId xmlns:a16="http://schemas.microsoft.com/office/drawing/2014/main" id="{5EDBBEBC-CC28-6D4A-80A9-ED42D58C6101}"/>
              </a:ext>
            </a:extLst>
          </p:cNvPr>
          <p:cNvSpPr/>
          <p:nvPr/>
        </p:nvSpPr>
        <p:spPr>
          <a:xfrm>
            <a:off x="4492416" y="4389290"/>
            <a:ext cx="578267" cy="353631"/>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w:3</a:t>
            </a:r>
            <a:endParaRPr kumimoji="1" lang="ja-JP" altLang="en-US"/>
          </a:p>
        </p:txBody>
      </p:sp>
      <p:sp>
        <p:nvSpPr>
          <p:cNvPr id="10" name="正方形/長方形 9">
            <a:extLst>
              <a:ext uri="{FF2B5EF4-FFF2-40B4-BE49-F238E27FC236}">
                <a16:creationId xmlns:a16="http://schemas.microsoft.com/office/drawing/2014/main" id="{6115414C-72AC-2649-9C39-6F99C5450C40}"/>
              </a:ext>
            </a:extLst>
          </p:cNvPr>
          <p:cNvSpPr/>
          <p:nvPr/>
        </p:nvSpPr>
        <p:spPr>
          <a:xfrm>
            <a:off x="6261100" y="6047003"/>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s:2</a:t>
            </a:r>
            <a:endParaRPr kumimoji="1" lang="ja-JP" altLang="en-US"/>
          </a:p>
        </p:txBody>
      </p:sp>
      <p:sp>
        <p:nvSpPr>
          <p:cNvPr id="11" name="曲折矢印 10">
            <a:extLst>
              <a:ext uri="{FF2B5EF4-FFF2-40B4-BE49-F238E27FC236}">
                <a16:creationId xmlns:a16="http://schemas.microsoft.com/office/drawing/2014/main" id="{3A4368CC-16D1-E249-A0CA-CCAC0C4F3E5B}"/>
              </a:ext>
            </a:extLst>
          </p:cNvPr>
          <p:cNvSpPr/>
          <p:nvPr/>
        </p:nvSpPr>
        <p:spPr>
          <a:xfrm>
            <a:off x="6318777" y="399030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曲折矢印 11">
            <a:extLst>
              <a:ext uri="{FF2B5EF4-FFF2-40B4-BE49-F238E27FC236}">
                <a16:creationId xmlns:a16="http://schemas.microsoft.com/office/drawing/2014/main" id="{34B20FF1-CEE5-E048-AD87-4CA560E45AD7}"/>
              </a:ext>
            </a:extLst>
          </p:cNvPr>
          <p:cNvSpPr/>
          <p:nvPr/>
        </p:nvSpPr>
        <p:spPr>
          <a:xfrm flipH="1">
            <a:off x="5656825" y="4791760"/>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上矢印 12">
            <a:extLst>
              <a:ext uri="{FF2B5EF4-FFF2-40B4-BE49-F238E27FC236}">
                <a16:creationId xmlns:a16="http://schemas.microsoft.com/office/drawing/2014/main" id="{6AFF9434-EBF3-D94C-8026-5FBB14B7D881}"/>
              </a:ext>
            </a:extLst>
          </p:cNvPr>
          <p:cNvSpPr/>
          <p:nvPr/>
        </p:nvSpPr>
        <p:spPr>
          <a:xfrm>
            <a:off x="6044092" y="3741198"/>
            <a:ext cx="338969" cy="1144532"/>
          </a:xfrm>
          <a:prstGeom prst="upArrow">
            <a:avLst>
              <a:gd name="adj1" fmla="val 50000"/>
              <a:gd name="adj2" fmla="val 680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B91520ED-C6AC-8942-858D-C3F41F0819B7}"/>
              </a:ext>
            </a:extLst>
          </p:cNvPr>
          <p:cNvSpPr/>
          <p:nvPr/>
        </p:nvSpPr>
        <p:spPr>
          <a:xfrm>
            <a:off x="6880332" y="4896586"/>
            <a:ext cx="1175442" cy="525522"/>
          </a:xfrm>
          <a:prstGeom prst="wedgeRectCallout">
            <a:avLst>
              <a:gd name="adj1" fmla="val -79167"/>
              <a:gd name="adj2" fmla="val -41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右折：２</a:t>
            </a:r>
            <a:endParaRPr kumimoji="1" lang="ja-JP" altLang="en-US"/>
          </a:p>
        </p:txBody>
      </p:sp>
      <p:sp>
        <p:nvSpPr>
          <p:cNvPr id="16" name="四角形吹き出し 15">
            <a:extLst>
              <a:ext uri="{FF2B5EF4-FFF2-40B4-BE49-F238E27FC236}">
                <a16:creationId xmlns:a16="http://schemas.microsoft.com/office/drawing/2014/main" id="{699097B2-FD3F-7446-968D-D96DB7523115}"/>
              </a:ext>
            </a:extLst>
          </p:cNvPr>
          <p:cNvSpPr/>
          <p:nvPr/>
        </p:nvSpPr>
        <p:spPr>
          <a:xfrm>
            <a:off x="4579271" y="5252195"/>
            <a:ext cx="1175442" cy="525522"/>
          </a:xfrm>
          <a:prstGeom prst="wedgeRectCallout">
            <a:avLst>
              <a:gd name="adj1" fmla="val 66693"/>
              <a:gd name="adj2" fmla="val -5349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左折：</a:t>
            </a:r>
            <a:r>
              <a:rPr lang="en-US" altLang="ja-JP" dirty="0"/>
              <a:t>0</a:t>
            </a:r>
            <a:endParaRPr kumimoji="1" lang="ja-JP" altLang="en-US"/>
          </a:p>
        </p:txBody>
      </p:sp>
      <p:sp>
        <p:nvSpPr>
          <p:cNvPr id="17" name="四角形吹き出し 16">
            <a:extLst>
              <a:ext uri="{FF2B5EF4-FFF2-40B4-BE49-F238E27FC236}">
                <a16:creationId xmlns:a16="http://schemas.microsoft.com/office/drawing/2014/main" id="{565F7A1D-627D-2146-83C2-6071FDC10346}"/>
              </a:ext>
            </a:extLst>
          </p:cNvPr>
          <p:cNvSpPr/>
          <p:nvPr/>
        </p:nvSpPr>
        <p:spPr>
          <a:xfrm>
            <a:off x="4572000" y="3419758"/>
            <a:ext cx="1175442" cy="525522"/>
          </a:xfrm>
          <a:prstGeom prst="wedgeRectCallout">
            <a:avLst>
              <a:gd name="adj1" fmla="val 56969"/>
              <a:gd name="adj2" fmla="val 1035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直進：</a:t>
            </a:r>
            <a:r>
              <a:rPr lang="en-US" altLang="ja-JP" dirty="0"/>
              <a:t>1</a:t>
            </a:r>
            <a:endParaRPr kumimoji="1" lang="ja-JP" altLang="en-US"/>
          </a:p>
        </p:txBody>
      </p:sp>
    </p:spTree>
    <p:extLst>
      <p:ext uri="{BB962C8B-B14F-4D97-AF65-F5344CB8AC3E}">
        <p14:creationId xmlns:p14="http://schemas.microsoft.com/office/powerpoint/2010/main" val="585829517"/>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3750</TotalTime>
  <Words>3209</Words>
  <Application>Microsoft Macintosh PowerPoint</Application>
  <PresentationFormat>画面に合わせる (4:3)</PresentationFormat>
  <Paragraphs>266</Paragraphs>
  <Slides>32</Slides>
  <Notes>24</Notes>
  <HiddenSlides>16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Hiragino Sans W3</vt:lpstr>
      <vt:lpstr>メイリオ</vt:lpstr>
      <vt:lpstr>メイリオ</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研究背景と目的</vt:lpstr>
      <vt:lpstr>手法</vt:lpstr>
      <vt:lpstr>モデル検査</vt:lpstr>
      <vt:lpstr>UPPAAL</vt:lpstr>
      <vt:lpstr>交差点通過車両モデル</vt:lpstr>
      <vt:lpstr>UPPAALモデル</vt:lpstr>
      <vt:lpstr>システム宣言</vt:lpstr>
      <vt:lpstr>シミュレーション</vt:lpstr>
      <vt:lpstr>シミュレーション</vt:lpstr>
      <vt:lpstr>検証</vt:lpstr>
      <vt:lpstr>通過時間の検証</vt:lpstr>
      <vt:lpstr>通過時間の検証</vt:lpstr>
      <vt:lpstr>通過時間の検証</vt:lpstr>
      <vt:lpstr>まとめと今後の課題</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159</cp:revision>
  <cp:lastPrinted>2019-05-21T04:36:14Z</cp:lastPrinted>
  <dcterms:created xsi:type="dcterms:W3CDTF">2019-02-12T08:19:39Z</dcterms:created>
  <dcterms:modified xsi:type="dcterms:W3CDTF">2019-12-04T08:07:06Z</dcterms:modified>
</cp:coreProperties>
</file>